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Lst>
  <p:sldSz cx="18288000" cy="10287000"/>
  <p:notesSz cx="6858000" cy="9144000"/>
  <p:embeddedFontLst>
    <p:embeddedFont>
      <p:font typeface="Cormorant Garamond Bold" pitchFamily="2" charset="0"/>
      <p:regular r:id="rId21"/>
    </p:embeddedFont>
    <p:embeddedFont>
      <p:font typeface="Cormorant Garamond Bold Italics" pitchFamily="2" charset="0"/>
      <p:regular r:id="rId22"/>
    </p:embeddedFont>
    <p:embeddedFont>
      <p:font typeface="Cormorant Garamond Light" pitchFamily="2" charset="0"/>
      <p:regular r:id="rId23"/>
    </p:embeddedFont>
    <p:embeddedFont>
      <p:font typeface="Cormorant Garamond Light Italics"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font" Target="fonts/font1.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4.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3.fntdata" /><Relationship Id="rId28"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2.fntdata" /><Relationship Id="rId2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2.jpeg" /><Relationship Id="rId4" Type="http://schemas.openxmlformats.org/officeDocument/2006/relationships/image" Target="../media/image1.jpeg" /></Relationships>
</file>

<file path=ppt/slides/_rels/slide10.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4.mp4" /><Relationship Id="rId1" Type="http://schemas.microsoft.com/office/2007/relationships/media" Target="../media/media4.mp4" /><Relationship Id="rId4" Type="http://schemas.openxmlformats.org/officeDocument/2006/relationships/image" Target="../media/image19.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2.mp4" /><Relationship Id="rId1" Type="http://schemas.microsoft.com/office/2007/relationships/media" Target="../media/media2.mp4" /><Relationship Id="rId4" Type="http://schemas.openxmlformats.org/officeDocument/2006/relationships/image" Target="../media/image3.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3.mp4" /><Relationship Id="rId1" Type="http://schemas.microsoft.com/office/2007/relationships/media" Target="../media/media3.mp4" /><Relationship Id="rId5" Type="http://schemas.openxmlformats.org/officeDocument/2006/relationships/image" Target="../media/image10.jpeg" /><Relationship Id="rId4" Type="http://schemas.openxmlformats.org/officeDocument/2006/relationships/image" Target="../media/image9.jpeg" /></Relationships>
</file>

<file path=ppt/slides/_rels/slide9.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448068" y="0"/>
            <a:ext cx="9526884" cy="8290602"/>
          </a:xfrm>
          <a:custGeom>
            <a:avLst/>
            <a:gdLst/>
            <a:ahLst/>
            <a:cxnLst/>
            <a:rect l="l" t="t" r="r" b="b"/>
            <a:pathLst>
              <a:path w="9526884" h="8290602">
                <a:moveTo>
                  <a:pt x="0" y="0"/>
                </a:moveTo>
                <a:lnTo>
                  <a:pt x="9526885" y="0"/>
                </a:lnTo>
                <a:lnTo>
                  <a:pt x="9526885" y="8290602"/>
                </a:lnTo>
                <a:lnTo>
                  <a:pt x="0" y="8290602"/>
                </a:lnTo>
                <a:lnTo>
                  <a:pt x="0" y="0"/>
                </a:lnTo>
                <a:close/>
              </a:path>
            </a:pathLst>
          </a:custGeom>
          <a:blipFill>
            <a:blip r:embed="rId4"/>
            <a:stretch>
              <a:fillRect l="-9375" r="-9375"/>
            </a:stretch>
          </a:blipFill>
        </p:spPr>
      </p:sp>
      <p:grpSp>
        <p:nvGrpSpPr>
          <p:cNvPr id="3" name="Group 3"/>
          <p:cNvGrpSpPr/>
          <p:nvPr/>
        </p:nvGrpSpPr>
        <p:grpSpPr>
          <a:xfrm>
            <a:off x="448068" y="0"/>
            <a:ext cx="8414140" cy="7582046"/>
            <a:chOff x="0" y="0"/>
            <a:chExt cx="11218854" cy="10109395"/>
          </a:xfrm>
        </p:grpSpPr>
        <p:sp>
          <p:nvSpPr>
            <p:cNvPr id="4" name="TextBox 4"/>
            <p:cNvSpPr txBox="1"/>
            <p:nvPr/>
          </p:nvSpPr>
          <p:spPr>
            <a:xfrm>
              <a:off x="0" y="190500"/>
              <a:ext cx="11218854" cy="8848375"/>
            </a:xfrm>
            <a:prstGeom prst="rect">
              <a:avLst/>
            </a:prstGeom>
          </p:spPr>
          <p:txBody>
            <a:bodyPr lIns="0" tIns="0" rIns="0" bIns="0" rtlCol="0" anchor="t">
              <a:spAutoFit/>
            </a:bodyPr>
            <a:lstStyle/>
            <a:p>
              <a:pPr algn="l">
                <a:lnSpc>
                  <a:spcPts val="10281"/>
                </a:lnSpc>
              </a:pPr>
              <a:r>
                <a:rPr lang="en-US" sz="10281" b="1" dirty="0">
                  <a:solidFill>
                    <a:srgbClr val="545454"/>
                  </a:solidFill>
                  <a:latin typeface="Cormorant Garamond Bold"/>
                  <a:ea typeface="Cormorant Garamond Bold"/>
                  <a:cs typeface="Cormorant Garamond Bold"/>
                  <a:sym typeface="Cormorant Garamond Bold"/>
                </a:rPr>
                <a:t>The Food Mess Revolution: </a:t>
              </a:r>
            </a:p>
            <a:p>
              <a:pPr algn="l">
                <a:lnSpc>
                  <a:spcPts val="10281"/>
                </a:lnSpc>
              </a:pPr>
              <a:r>
                <a:rPr lang="en-US" sz="10281" b="1" dirty="0">
                  <a:solidFill>
                    <a:srgbClr val="545454"/>
                  </a:solidFill>
                  <a:latin typeface="Cormorant Garamond Bold"/>
                  <a:ea typeface="Cormorant Garamond Bold"/>
                  <a:cs typeface="Cormorant Garamond Bold"/>
                  <a:sym typeface="Cormorant Garamond Bold"/>
                </a:rPr>
                <a:t>From Kitchen to Table</a:t>
              </a:r>
            </a:p>
            <a:p>
              <a:pPr algn="l">
                <a:lnSpc>
                  <a:spcPts val="10281"/>
                </a:lnSpc>
              </a:pPr>
              <a:endParaRPr lang="en-US" sz="10281" b="1" dirty="0">
                <a:solidFill>
                  <a:srgbClr val="545454"/>
                </a:solidFill>
                <a:latin typeface="Cormorant Garamond Bold"/>
                <a:ea typeface="Cormorant Garamond Bold"/>
                <a:cs typeface="Cormorant Garamond Bold"/>
                <a:sym typeface="Cormorant Garamond Bold"/>
              </a:endParaRPr>
            </a:p>
          </p:txBody>
        </p:sp>
        <p:sp>
          <p:nvSpPr>
            <p:cNvPr id="5" name="TextBox 5"/>
            <p:cNvSpPr txBox="1"/>
            <p:nvPr/>
          </p:nvSpPr>
          <p:spPr>
            <a:xfrm>
              <a:off x="0" y="9518066"/>
              <a:ext cx="9394046" cy="591328"/>
            </a:xfrm>
            <a:prstGeom prst="rect">
              <a:avLst/>
            </a:prstGeom>
          </p:spPr>
          <p:txBody>
            <a:bodyPr lIns="0" tIns="0" rIns="0" bIns="0" rtlCol="0" anchor="t">
              <a:spAutoFit/>
            </a:bodyPr>
            <a:lstStyle/>
            <a:p>
              <a:pPr algn="l">
                <a:lnSpc>
                  <a:spcPts val="3200"/>
                </a:lnSpc>
              </a:pPr>
              <a:r>
                <a:rPr lang="en-US" sz="3200" i="1">
                  <a:solidFill>
                    <a:srgbClr val="141414"/>
                  </a:solidFill>
                  <a:latin typeface="Cormorant Garamond Light Italics"/>
                  <a:ea typeface="Cormorant Garamond Light Italics"/>
                  <a:cs typeface="Cormorant Garamond Light Italics"/>
                  <a:sym typeface="Cormorant Garamond Light Italics"/>
                </a:rPr>
                <a:t>Fresh Market Delivery Service</a:t>
              </a: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11745" t="21415" r="3292"/>
          <a:stretch>
            <a:fillRect/>
          </a:stretch>
        </p:blipFill>
        <p:spPr>
          <a:xfrm>
            <a:off x="12700277" y="279922"/>
            <a:ext cx="5587723" cy="92583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29497" y="3162300"/>
            <a:ext cx="18258504" cy="6513595"/>
          </a:xfrm>
          <a:custGeom>
            <a:avLst/>
            <a:gdLst/>
            <a:ahLst/>
            <a:cxnLst/>
            <a:rect l="l" t="t" r="r" b="b"/>
            <a:pathLst>
              <a:path w="18288000" h="6132595">
                <a:moveTo>
                  <a:pt x="0" y="0"/>
                </a:moveTo>
                <a:lnTo>
                  <a:pt x="18288000" y="0"/>
                </a:lnTo>
                <a:lnTo>
                  <a:pt x="18288000" y="6132594"/>
                </a:lnTo>
                <a:lnTo>
                  <a:pt x="0" y="6132594"/>
                </a:lnTo>
                <a:lnTo>
                  <a:pt x="0" y="0"/>
                </a:lnTo>
                <a:close/>
              </a:path>
            </a:pathLst>
          </a:custGeom>
          <a:blipFill>
            <a:blip r:embed="rId2"/>
            <a:stretch>
              <a:fillRect r="-24322"/>
            </a:stretch>
          </a:blipFill>
        </p:spPr>
        <p:txBody>
          <a:bodyPr/>
          <a:lstStyle/>
          <a:p>
            <a:endParaRPr lang="en-IN" dirty="0"/>
          </a:p>
        </p:txBody>
      </p:sp>
      <p:sp>
        <p:nvSpPr>
          <p:cNvPr id="4" name="TextBox 3">
            <a:extLst>
              <a:ext uri="{FF2B5EF4-FFF2-40B4-BE49-F238E27FC236}">
                <a16:creationId xmlns:a16="http://schemas.microsoft.com/office/drawing/2014/main" id="{A5470FC9-FD60-9F38-AC79-6151094D5AFC}"/>
              </a:ext>
            </a:extLst>
          </p:cNvPr>
          <p:cNvSpPr txBox="1"/>
          <p:nvPr/>
        </p:nvSpPr>
        <p:spPr>
          <a:xfrm>
            <a:off x="228600" y="723900"/>
            <a:ext cx="7543800" cy="1166345"/>
          </a:xfrm>
          <a:prstGeom prst="rect">
            <a:avLst/>
          </a:prstGeom>
          <a:noFill/>
        </p:spPr>
        <p:txBody>
          <a:bodyPr wrap="square">
            <a:spAutoFit/>
          </a:bodyPr>
          <a:lstStyle/>
          <a:p>
            <a:pPr algn="l">
              <a:lnSpc>
                <a:spcPts val="8263"/>
              </a:lnSpc>
            </a:pPr>
            <a:r>
              <a:rPr lang="en-US" sz="7560" b="1" dirty="0">
                <a:latin typeface="Cormorant Garamond Bold"/>
                <a:ea typeface="Cormorant Garamond Bold"/>
                <a:cs typeface="Cormorant Garamond Bold"/>
                <a:sym typeface="Cormorant Garamond Bold"/>
              </a:rPr>
              <a:t>SUBSCRIPTIONS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0" y="3162300"/>
            <a:ext cx="18288000" cy="5261862"/>
          </a:xfrm>
          <a:custGeom>
            <a:avLst/>
            <a:gdLst/>
            <a:ahLst/>
            <a:cxnLst/>
            <a:rect l="l" t="t" r="r" b="b"/>
            <a:pathLst>
              <a:path w="18288000" h="5261862">
                <a:moveTo>
                  <a:pt x="0" y="0"/>
                </a:moveTo>
                <a:lnTo>
                  <a:pt x="18288000" y="0"/>
                </a:lnTo>
                <a:lnTo>
                  <a:pt x="18288000" y="5261862"/>
                </a:lnTo>
                <a:lnTo>
                  <a:pt x="0" y="5261862"/>
                </a:lnTo>
                <a:lnTo>
                  <a:pt x="0" y="0"/>
                </a:lnTo>
                <a:close/>
              </a:path>
            </a:pathLst>
          </a:custGeom>
          <a:blipFill>
            <a:blip r:embed="rId2"/>
            <a:stretch>
              <a:fillRect r="-21728"/>
            </a:stretch>
          </a:blipFill>
        </p:spPr>
        <p:txBody>
          <a:bodyPr/>
          <a:lstStyle/>
          <a:p>
            <a:endParaRPr lang="en-IN" dirty="0"/>
          </a:p>
        </p:txBody>
      </p:sp>
      <p:sp>
        <p:nvSpPr>
          <p:cNvPr id="4" name="TextBox 3">
            <a:extLst>
              <a:ext uri="{FF2B5EF4-FFF2-40B4-BE49-F238E27FC236}">
                <a16:creationId xmlns:a16="http://schemas.microsoft.com/office/drawing/2014/main" id="{8EFE148F-E3E3-0C8D-AFD5-527B7820B309}"/>
              </a:ext>
            </a:extLst>
          </p:cNvPr>
          <p:cNvSpPr txBox="1"/>
          <p:nvPr/>
        </p:nvSpPr>
        <p:spPr>
          <a:xfrm>
            <a:off x="228600" y="789039"/>
            <a:ext cx="9144000" cy="1166345"/>
          </a:xfrm>
          <a:prstGeom prst="rect">
            <a:avLst/>
          </a:prstGeom>
          <a:noFill/>
        </p:spPr>
        <p:txBody>
          <a:bodyPr wrap="square">
            <a:spAutoFit/>
          </a:bodyPr>
          <a:lstStyle/>
          <a:p>
            <a:pPr algn="l">
              <a:lnSpc>
                <a:spcPts val="8263"/>
              </a:lnSpc>
            </a:pPr>
            <a:r>
              <a:rPr lang="en-US" sz="7560" b="1" dirty="0">
                <a:latin typeface="Cormorant Garamond Bold"/>
                <a:ea typeface="Cormorant Garamond Bold"/>
                <a:cs typeface="Cormorant Garamond Bold"/>
                <a:sym typeface="Cormorant Garamond Bold"/>
              </a:rPr>
              <a:t>PAYMENTS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3020786" y="3821470"/>
            <a:ext cx="12246429" cy="4807013"/>
          </a:xfrm>
          <a:custGeom>
            <a:avLst/>
            <a:gdLst/>
            <a:ahLst/>
            <a:cxnLst/>
            <a:rect l="l" t="t" r="r" b="b"/>
            <a:pathLst>
              <a:path w="12246429" h="4807013">
                <a:moveTo>
                  <a:pt x="0" y="0"/>
                </a:moveTo>
                <a:lnTo>
                  <a:pt x="12246428" y="0"/>
                </a:lnTo>
                <a:lnTo>
                  <a:pt x="12246428" y="4807014"/>
                </a:lnTo>
                <a:lnTo>
                  <a:pt x="0" y="4807014"/>
                </a:lnTo>
                <a:lnTo>
                  <a:pt x="0" y="0"/>
                </a:lnTo>
                <a:close/>
              </a:path>
            </a:pathLst>
          </a:custGeom>
          <a:blipFill>
            <a:blip r:embed="rId2"/>
            <a:stretch>
              <a:fillRect t="-17469" r="-155065" b="-248048"/>
            </a:stretch>
          </a:blipFill>
        </p:spPr>
      </p:sp>
      <p:sp>
        <p:nvSpPr>
          <p:cNvPr id="3" name="TextBox 3"/>
          <p:cNvSpPr txBox="1"/>
          <p:nvPr/>
        </p:nvSpPr>
        <p:spPr>
          <a:xfrm>
            <a:off x="0" y="962025"/>
            <a:ext cx="18288000" cy="1629485"/>
          </a:xfrm>
          <a:prstGeom prst="rect">
            <a:avLst/>
          </a:prstGeom>
        </p:spPr>
        <p:txBody>
          <a:bodyPr lIns="0" tIns="0" rIns="0" bIns="0" rtlCol="0" anchor="t">
            <a:spAutoFit/>
          </a:bodyPr>
          <a:lstStyle/>
          <a:p>
            <a:pPr algn="ctr">
              <a:lnSpc>
                <a:spcPts val="4340"/>
              </a:lnSpc>
            </a:pPr>
            <a:r>
              <a:rPr lang="en-US" sz="3200" b="1" dirty="0">
                <a:solidFill>
                  <a:srgbClr val="000000"/>
                </a:solidFill>
                <a:latin typeface="Cormorant Garamond Bold" panose="020B0604020202020204" charset="0"/>
                <a:ea typeface="Inter Bold"/>
                <a:cs typeface="Inter Bold"/>
                <a:sym typeface="Inter Bold"/>
              </a:rPr>
              <a:t>1. Write a SQL query to extract the domain part of the email addresses from the Users table </a:t>
            </a:r>
          </a:p>
          <a:p>
            <a:pPr algn="ctr">
              <a:lnSpc>
                <a:spcPts val="4340"/>
              </a:lnSpc>
            </a:pPr>
            <a:r>
              <a:rPr lang="en-US" sz="3200" b="1" dirty="0">
                <a:solidFill>
                  <a:srgbClr val="000000"/>
                </a:solidFill>
                <a:latin typeface="Cormorant Garamond Bold" panose="020B0604020202020204" charset="0"/>
                <a:ea typeface="Inter Bold"/>
                <a:cs typeface="Inter Bold"/>
                <a:sym typeface="Inter Bold"/>
              </a:rPr>
              <a:t>using a single row function. For example, if the email is alice.johnson@example.com, the domain part should be example.com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1166528" y="4788174"/>
            <a:ext cx="15954943" cy="2697310"/>
          </a:xfrm>
          <a:custGeom>
            <a:avLst/>
            <a:gdLst/>
            <a:ahLst/>
            <a:cxnLst/>
            <a:rect l="l" t="t" r="r" b="b"/>
            <a:pathLst>
              <a:path w="15954943" h="2697310">
                <a:moveTo>
                  <a:pt x="0" y="0"/>
                </a:moveTo>
                <a:lnTo>
                  <a:pt x="15954944" y="0"/>
                </a:lnTo>
                <a:lnTo>
                  <a:pt x="15954944" y="2697310"/>
                </a:lnTo>
                <a:lnTo>
                  <a:pt x="0" y="2697310"/>
                </a:lnTo>
                <a:lnTo>
                  <a:pt x="0" y="0"/>
                </a:lnTo>
                <a:close/>
              </a:path>
            </a:pathLst>
          </a:custGeom>
          <a:blipFill>
            <a:blip r:embed="rId2"/>
            <a:stretch>
              <a:fillRect t="-38916" r="-77965" b="-453221"/>
            </a:stretch>
          </a:blipFill>
        </p:spPr>
      </p:sp>
      <p:sp>
        <p:nvSpPr>
          <p:cNvPr id="3" name="TextBox 3"/>
          <p:cNvSpPr txBox="1"/>
          <p:nvPr/>
        </p:nvSpPr>
        <p:spPr>
          <a:xfrm>
            <a:off x="405701" y="962025"/>
            <a:ext cx="17476599" cy="1628779"/>
          </a:xfrm>
          <a:prstGeom prst="rect">
            <a:avLst/>
          </a:prstGeom>
        </p:spPr>
        <p:txBody>
          <a:bodyPr lIns="0" tIns="0" rIns="0" bIns="0" rtlCol="0" anchor="t">
            <a:spAutoFit/>
          </a:bodyPr>
          <a:lstStyle/>
          <a:p>
            <a:pPr algn="ctr">
              <a:lnSpc>
                <a:spcPts val="4312"/>
              </a:lnSpc>
              <a:spcBef>
                <a:spcPct val="0"/>
              </a:spcBef>
            </a:pPr>
            <a:r>
              <a:rPr lang="en-US" sz="3200" b="1" dirty="0">
                <a:solidFill>
                  <a:srgbClr val="000000"/>
                </a:solidFill>
                <a:latin typeface="Cormorant Garamond Bold" panose="020B0604020202020204" charset="0"/>
                <a:ea typeface="Inter Bold"/>
                <a:cs typeface="Inter Bold"/>
                <a:sym typeface="Inter Bold"/>
              </a:rPr>
              <a:t>2. Write a SQL query to display an alert message for users who have less than 5 meals remaining in their meal plan. Use a subquery to get the remaining meals and generate the alert message. The alert message should be in the format: "Alert: [User Name] has only [</a:t>
            </a:r>
            <a:r>
              <a:rPr lang="en-US" sz="3200" b="1" dirty="0" err="1">
                <a:solidFill>
                  <a:srgbClr val="000000"/>
                </a:solidFill>
                <a:latin typeface="Cormorant Garamond Bold" panose="020B0604020202020204" charset="0"/>
                <a:ea typeface="Inter Bold"/>
                <a:cs typeface="Inter Bold"/>
                <a:sym typeface="Inter Bold"/>
              </a:rPr>
              <a:t>remaining_meals</a:t>
            </a:r>
            <a:r>
              <a:rPr lang="en-US" sz="3200" b="1" dirty="0">
                <a:solidFill>
                  <a:srgbClr val="000000"/>
                </a:solidFill>
                <a:latin typeface="Cormorant Garamond Bold" panose="020B0604020202020204" charset="0"/>
                <a:ea typeface="Inter Bold"/>
                <a:cs typeface="Inter Bold"/>
                <a:sym typeface="Inter Bold"/>
              </a:rPr>
              <a:t>] meals remaining.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2517252" y="3982481"/>
            <a:ext cx="13253496" cy="2322037"/>
          </a:xfrm>
          <a:custGeom>
            <a:avLst/>
            <a:gdLst/>
            <a:ahLst/>
            <a:cxnLst/>
            <a:rect l="l" t="t" r="r" b="b"/>
            <a:pathLst>
              <a:path w="13253496" h="2322037">
                <a:moveTo>
                  <a:pt x="0" y="0"/>
                </a:moveTo>
                <a:lnTo>
                  <a:pt x="13253496" y="0"/>
                </a:lnTo>
                <a:lnTo>
                  <a:pt x="13253496" y="2322038"/>
                </a:lnTo>
                <a:lnTo>
                  <a:pt x="0" y="2322038"/>
                </a:lnTo>
                <a:lnTo>
                  <a:pt x="0" y="0"/>
                </a:lnTo>
                <a:close/>
              </a:path>
            </a:pathLst>
          </a:custGeom>
          <a:blipFill>
            <a:blip r:embed="rId2"/>
            <a:stretch>
              <a:fillRect t="-32146" r="-105320" b="-527050"/>
            </a:stretch>
          </a:blipFill>
        </p:spPr>
      </p:sp>
      <p:sp>
        <p:nvSpPr>
          <p:cNvPr id="3" name="TextBox 3"/>
          <p:cNvSpPr txBox="1"/>
          <p:nvPr/>
        </p:nvSpPr>
        <p:spPr>
          <a:xfrm>
            <a:off x="4572000" y="1028700"/>
            <a:ext cx="7902079" cy="538861"/>
          </a:xfrm>
          <a:prstGeom prst="rect">
            <a:avLst/>
          </a:prstGeom>
        </p:spPr>
        <p:txBody>
          <a:bodyPr lIns="0" tIns="0" rIns="0" bIns="0" rtlCol="0" anchor="t">
            <a:spAutoFit/>
          </a:bodyPr>
          <a:lstStyle/>
          <a:p>
            <a:pPr algn="ctr">
              <a:lnSpc>
                <a:spcPts val="4423"/>
              </a:lnSpc>
            </a:pPr>
            <a:r>
              <a:rPr lang="en-US" sz="3200" b="1" dirty="0">
                <a:solidFill>
                  <a:srgbClr val="000000"/>
                </a:solidFill>
                <a:latin typeface="Cormorant Garamond Bold" panose="020B0604020202020204" charset="0"/>
                <a:ea typeface="Inter Bold"/>
                <a:cs typeface="Inter Bold"/>
                <a:sym typeface="Inter Bold"/>
              </a:rPr>
              <a:t> 3. Query Users and Their Subscriptions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4096311" y="3563112"/>
            <a:ext cx="10095378" cy="3160775"/>
          </a:xfrm>
          <a:custGeom>
            <a:avLst/>
            <a:gdLst/>
            <a:ahLst/>
            <a:cxnLst/>
            <a:rect l="l" t="t" r="r" b="b"/>
            <a:pathLst>
              <a:path w="10095378" h="3160775">
                <a:moveTo>
                  <a:pt x="0" y="0"/>
                </a:moveTo>
                <a:lnTo>
                  <a:pt x="10095378" y="0"/>
                </a:lnTo>
                <a:lnTo>
                  <a:pt x="10095378" y="3160776"/>
                </a:lnTo>
                <a:lnTo>
                  <a:pt x="0" y="3160776"/>
                </a:lnTo>
                <a:lnTo>
                  <a:pt x="0" y="0"/>
                </a:lnTo>
                <a:close/>
              </a:path>
            </a:pathLst>
          </a:custGeom>
          <a:blipFill>
            <a:blip r:embed="rId2"/>
            <a:stretch>
              <a:fillRect t="-23616" r="-190035" b="-397461"/>
            </a:stretch>
          </a:blipFill>
        </p:spPr>
      </p:sp>
      <p:sp>
        <p:nvSpPr>
          <p:cNvPr id="3" name="TextBox 3"/>
          <p:cNvSpPr txBox="1"/>
          <p:nvPr/>
        </p:nvSpPr>
        <p:spPr>
          <a:xfrm>
            <a:off x="4048325" y="1028700"/>
            <a:ext cx="8420100" cy="538957"/>
          </a:xfrm>
          <a:prstGeom prst="rect">
            <a:avLst/>
          </a:prstGeom>
        </p:spPr>
        <p:txBody>
          <a:bodyPr wrap="square" lIns="0" tIns="0" rIns="0" bIns="0" rtlCol="0" anchor="t">
            <a:spAutoFit/>
          </a:bodyPr>
          <a:lstStyle/>
          <a:p>
            <a:pPr algn="ctr">
              <a:lnSpc>
                <a:spcPts val="4418"/>
              </a:lnSpc>
              <a:spcBef>
                <a:spcPct val="0"/>
              </a:spcBef>
            </a:pPr>
            <a:r>
              <a:rPr lang="en-US" sz="3156" b="1" dirty="0">
                <a:solidFill>
                  <a:srgbClr val="000000"/>
                </a:solidFill>
                <a:latin typeface="Cormorant Garamond Bold" panose="020B0604020202020204" charset="0"/>
                <a:ea typeface="Inter Bold"/>
                <a:cs typeface="Inter Bold"/>
                <a:sym typeface="Inter Bold"/>
              </a:rPr>
              <a:t>4. Find Pending Meal Requests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2780190" y="3356221"/>
            <a:ext cx="12727621" cy="5114109"/>
          </a:xfrm>
          <a:custGeom>
            <a:avLst/>
            <a:gdLst/>
            <a:ahLst/>
            <a:cxnLst/>
            <a:rect l="l" t="t" r="r" b="b"/>
            <a:pathLst>
              <a:path w="12727621" h="5114109">
                <a:moveTo>
                  <a:pt x="0" y="0"/>
                </a:moveTo>
                <a:lnTo>
                  <a:pt x="12727620" y="0"/>
                </a:lnTo>
                <a:lnTo>
                  <a:pt x="12727620" y="5114109"/>
                </a:lnTo>
                <a:lnTo>
                  <a:pt x="0" y="5114109"/>
                </a:lnTo>
                <a:lnTo>
                  <a:pt x="0" y="0"/>
                </a:lnTo>
                <a:close/>
              </a:path>
            </a:pathLst>
          </a:custGeom>
          <a:blipFill>
            <a:blip r:embed="rId2"/>
            <a:stretch>
              <a:fillRect t="-21437" r="-137033" b="-210387"/>
            </a:stretch>
          </a:blipFill>
        </p:spPr>
      </p:sp>
      <p:sp>
        <p:nvSpPr>
          <p:cNvPr id="3" name="TextBox 3"/>
          <p:cNvSpPr txBox="1"/>
          <p:nvPr/>
        </p:nvSpPr>
        <p:spPr>
          <a:xfrm>
            <a:off x="5029200" y="1104900"/>
            <a:ext cx="6743700" cy="538289"/>
          </a:xfrm>
          <a:prstGeom prst="rect">
            <a:avLst/>
          </a:prstGeom>
        </p:spPr>
        <p:txBody>
          <a:bodyPr wrap="square" lIns="0" tIns="0" rIns="0" bIns="0" rtlCol="0" anchor="t">
            <a:spAutoFit/>
          </a:bodyPr>
          <a:lstStyle/>
          <a:p>
            <a:pPr algn="ctr">
              <a:lnSpc>
                <a:spcPts val="4418"/>
              </a:lnSpc>
              <a:spcBef>
                <a:spcPct val="0"/>
              </a:spcBef>
            </a:pPr>
            <a:r>
              <a:rPr lang="en-US" sz="3200" b="1" dirty="0">
                <a:solidFill>
                  <a:srgbClr val="000000"/>
                </a:solidFill>
                <a:latin typeface="Cormorant Garamond Bold" panose="020B0604020202020204" charset="0"/>
                <a:ea typeface="Inter Bold"/>
                <a:cs typeface="Inter Bold"/>
                <a:sym typeface="Inter Bold"/>
              </a:rPr>
              <a:t>5. Check Remaining Meals for Users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77362"/>
        </a:solidFill>
        <a:effectLst/>
      </p:bgPr>
    </p:bg>
    <p:spTree>
      <p:nvGrpSpPr>
        <p:cNvPr id="1" name=""/>
        <p:cNvGrpSpPr/>
        <p:nvPr/>
      </p:nvGrpSpPr>
      <p:grpSpPr>
        <a:xfrm>
          <a:off x="0" y="0"/>
          <a:ext cx="0" cy="0"/>
          <a:chOff x="0" y="0"/>
          <a:chExt cx="0" cy="0"/>
        </a:xfrm>
      </p:grpSpPr>
      <p:sp>
        <p:nvSpPr>
          <p:cNvPr id="2" name="TextBox 2"/>
          <p:cNvSpPr txBox="1"/>
          <p:nvPr/>
        </p:nvSpPr>
        <p:spPr>
          <a:xfrm>
            <a:off x="4419600" y="1104900"/>
            <a:ext cx="10039654" cy="1024890"/>
          </a:xfrm>
          <a:prstGeom prst="rect">
            <a:avLst/>
          </a:prstGeom>
        </p:spPr>
        <p:txBody>
          <a:bodyPr wrap="square" lIns="0" tIns="0" rIns="0" bIns="0" rtlCol="0" anchor="t">
            <a:spAutoFit/>
          </a:bodyPr>
          <a:lstStyle/>
          <a:p>
            <a:pPr algn="l">
              <a:lnSpc>
                <a:spcPts val="7919"/>
              </a:lnSpc>
            </a:pPr>
            <a:r>
              <a:rPr lang="en-US" sz="7199" b="1" dirty="0">
                <a:solidFill>
                  <a:srgbClr val="F2EAE7"/>
                </a:solidFill>
                <a:latin typeface="Cormorant Garamond Bold"/>
                <a:ea typeface="Cormorant Garamond Bold"/>
                <a:cs typeface="Cormorant Garamond Bold"/>
                <a:sym typeface="Cormorant Garamond Bold"/>
              </a:rPr>
              <a:t>CONTACT FOR MORE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77362"/>
        </a:solidFill>
        <a:effectLst/>
      </p:bgPr>
    </p:bg>
    <p:spTree>
      <p:nvGrpSpPr>
        <p:cNvPr id="1" name=""/>
        <p:cNvGrpSpPr/>
        <p:nvPr/>
      </p:nvGrpSpPr>
      <p:grpSpPr>
        <a:xfrm>
          <a:off x="0" y="0"/>
          <a:ext cx="0" cy="0"/>
          <a:chOff x="0" y="0"/>
          <a:chExt cx="0" cy="0"/>
        </a:xfrm>
      </p:grpSpPr>
      <p:sp>
        <p:nvSpPr>
          <p:cNvPr id="2" name="TextBox 2"/>
          <p:cNvSpPr txBox="1"/>
          <p:nvPr/>
        </p:nvSpPr>
        <p:spPr>
          <a:xfrm>
            <a:off x="247346" y="1095375"/>
            <a:ext cx="14170716" cy="1024890"/>
          </a:xfrm>
          <a:prstGeom prst="rect">
            <a:avLst/>
          </a:prstGeom>
        </p:spPr>
        <p:txBody>
          <a:bodyPr lIns="0" tIns="0" rIns="0" bIns="0" rtlCol="0" anchor="t">
            <a:spAutoFit/>
          </a:bodyPr>
          <a:lstStyle/>
          <a:p>
            <a:pPr algn="l">
              <a:lnSpc>
                <a:spcPts val="7919"/>
              </a:lnSpc>
            </a:pPr>
            <a:r>
              <a:rPr lang="en-US" sz="7199" b="1">
                <a:solidFill>
                  <a:srgbClr val="F2EAE7"/>
                </a:solidFill>
                <a:latin typeface="Cormorant Garamond Bold"/>
                <a:ea typeface="Cormorant Garamond Bold"/>
                <a:cs typeface="Cormorant Garamond Bold"/>
                <a:sym typeface="Cormorant Garamond Bold"/>
              </a:rPr>
              <a:t>CONCLUSION</a:t>
            </a:r>
          </a:p>
        </p:txBody>
      </p:sp>
      <p:sp>
        <p:nvSpPr>
          <p:cNvPr id="3" name="TextBox 3"/>
          <p:cNvSpPr txBox="1"/>
          <p:nvPr/>
        </p:nvSpPr>
        <p:spPr>
          <a:xfrm>
            <a:off x="247346" y="2813607"/>
            <a:ext cx="17793308" cy="5505588"/>
          </a:xfrm>
          <a:prstGeom prst="rect">
            <a:avLst/>
          </a:prstGeom>
        </p:spPr>
        <p:txBody>
          <a:bodyPr lIns="0" tIns="0" rIns="0" bIns="0" rtlCol="0" anchor="t">
            <a:spAutoFit/>
          </a:bodyPr>
          <a:lstStyle/>
          <a:p>
            <a:pPr algn="just">
              <a:lnSpc>
                <a:spcPts val="7342"/>
              </a:lnSpc>
            </a:pPr>
            <a:r>
              <a:rPr lang="en-US" sz="5244" b="1" i="1" spc="104">
                <a:solidFill>
                  <a:srgbClr val="F2EAE7"/>
                </a:solidFill>
                <a:latin typeface="Cormorant Garamond Bold Italics"/>
                <a:ea typeface="Cormorant Garamond Bold Italics"/>
                <a:cs typeface="Cormorant Garamond Bold Italics"/>
                <a:sym typeface="Cormorant Garamond Bold Italics"/>
              </a:rPr>
              <a:t>To develop a Mess Management System that automates and streamlines the management of Orders, Inventory, Payments, Users, and Meal Plans. This system will ensure timely meal delivery, accurate inventory control, and real-time updates on stock and payment statuses, while enhancing user experience and operational efficiency through easy access to meal plans and personalized services.</a:t>
            </a:r>
          </a:p>
        </p:txBody>
      </p:sp>
    </p:spTree>
    <p:extLst>
      <p:ext uri="{BB962C8B-B14F-4D97-AF65-F5344CB8AC3E}">
        <p14:creationId xmlns:p14="http://schemas.microsoft.com/office/powerpoint/2010/main" val="1227786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77362"/>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36314" b="36314"/>
          <a:stretch>
            <a:fillRect/>
          </a:stretch>
        </p:blipFill>
        <p:spPr>
          <a:xfrm>
            <a:off x="625550" y="1573808"/>
            <a:ext cx="16908223" cy="8229600"/>
          </a:xfrm>
          <a:prstGeom prst="rect">
            <a:avLst/>
          </a:prstGeom>
        </p:spPr>
      </p:pic>
      <p:sp>
        <p:nvSpPr>
          <p:cNvPr id="3" name="TextBox 3"/>
          <p:cNvSpPr txBox="1"/>
          <p:nvPr/>
        </p:nvSpPr>
        <p:spPr>
          <a:xfrm>
            <a:off x="1028700" y="416917"/>
            <a:ext cx="14664529" cy="1156891"/>
          </a:xfrm>
          <a:prstGeom prst="rect">
            <a:avLst/>
          </a:prstGeom>
        </p:spPr>
        <p:txBody>
          <a:bodyPr lIns="0" tIns="0" rIns="0" bIns="0" rtlCol="0" anchor="t">
            <a:spAutoFit/>
          </a:bodyPr>
          <a:lstStyle/>
          <a:p>
            <a:pPr algn="ctr">
              <a:lnSpc>
                <a:spcPts val="9303"/>
              </a:lnSpc>
              <a:spcBef>
                <a:spcPct val="0"/>
              </a:spcBef>
            </a:pPr>
            <a:r>
              <a:rPr lang="en-US" sz="7156" b="1" dirty="0">
                <a:solidFill>
                  <a:srgbClr val="FFFFFF"/>
                </a:solidFill>
                <a:latin typeface="Cormorant Garamond Bold"/>
                <a:ea typeface="Cormorant Garamond Bold"/>
                <a:cs typeface="Cormorant Garamond Bold"/>
                <a:sym typeface="Cormorant Garamond Bold"/>
              </a:rPr>
              <a:t>HOME FOOD &gt;&gt;&gt;&gt;&gt; MESS FOOD</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77362"/>
        </a:solidFill>
        <a:effectLst/>
      </p:bgPr>
    </p:bg>
    <p:spTree>
      <p:nvGrpSpPr>
        <p:cNvPr id="1" name=""/>
        <p:cNvGrpSpPr/>
        <p:nvPr/>
      </p:nvGrpSpPr>
      <p:grpSpPr>
        <a:xfrm>
          <a:off x="0" y="0"/>
          <a:ext cx="0" cy="0"/>
          <a:chOff x="0" y="0"/>
          <a:chExt cx="0" cy="0"/>
        </a:xfrm>
      </p:grpSpPr>
      <p:sp>
        <p:nvSpPr>
          <p:cNvPr id="2" name="AutoShape 2"/>
          <p:cNvSpPr/>
          <p:nvPr/>
        </p:nvSpPr>
        <p:spPr>
          <a:xfrm>
            <a:off x="2774645" y="3518940"/>
            <a:ext cx="12738711" cy="6224738"/>
          </a:xfrm>
          <a:prstGeom prst="rect">
            <a:avLst/>
          </a:prstGeom>
          <a:solidFill>
            <a:srgbClr val="975030"/>
          </a:solidFill>
        </p:spPr>
      </p:sp>
      <p:sp>
        <p:nvSpPr>
          <p:cNvPr id="3" name="TextBox 3"/>
          <p:cNvSpPr txBox="1"/>
          <p:nvPr/>
        </p:nvSpPr>
        <p:spPr>
          <a:xfrm>
            <a:off x="2509492" y="1951568"/>
            <a:ext cx="13269016" cy="1156891"/>
          </a:xfrm>
          <a:prstGeom prst="rect">
            <a:avLst/>
          </a:prstGeom>
        </p:spPr>
        <p:txBody>
          <a:bodyPr lIns="0" tIns="0" rIns="0" bIns="0" rtlCol="0" anchor="t">
            <a:spAutoFit/>
          </a:bodyPr>
          <a:lstStyle/>
          <a:p>
            <a:pPr algn="ctr">
              <a:lnSpc>
                <a:spcPts val="9303"/>
              </a:lnSpc>
            </a:pPr>
            <a:r>
              <a:rPr lang="en-US" sz="7156" b="1">
                <a:solidFill>
                  <a:srgbClr val="F2EAE7"/>
                </a:solidFill>
                <a:latin typeface="Cormorant Garamond Bold"/>
                <a:ea typeface="Cormorant Garamond Bold"/>
                <a:cs typeface="Cormorant Garamond Bold"/>
                <a:sym typeface="Cormorant Garamond Bold"/>
              </a:rPr>
              <a:t>Group Members</a:t>
            </a:r>
          </a:p>
        </p:txBody>
      </p:sp>
      <p:grpSp>
        <p:nvGrpSpPr>
          <p:cNvPr id="4" name="Group 4"/>
          <p:cNvGrpSpPr/>
          <p:nvPr/>
        </p:nvGrpSpPr>
        <p:grpSpPr>
          <a:xfrm>
            <a:off x="4074166" y="4126515"/>
            <a:ext cx="10139667" cy="4771739"/>
            <a:chOff x="0" y="0"/>
            <a:chExt cx="13519557" cy="6362319"/>
          </a:xfrm>
        </p:grpSpPr>
        <p:sp>
          <p:nvSpPr>
            <p:cNvPr id="5" name="TextBox 5"/>
            <p:cNvSpPr txBox="1"/>
            <p:nvPr/>
          </p:nvSpPr>
          <p:spPr>
            <a:xfrm>
              <a:off x="0" y="5353301"/>
              <a:ext cx="13519557" cy="984383"/>
            </a:xfrm>
            <a:prstGeom prst="rect">
              <a:avLst/>
            </a:prstGeom>
          </p:spPr>
          <p:txBody>
            <a:bodyPr lIns="0" tIns="0" rIns="0" bIns="0" rtlCol="0" anchor="t">
              <a:spAutoFit/>
            </a:bodyPr>
            <a:lstStyle/>
            <a:p>
              <a:pPr algn="ctr">
                <a:lnSpc>
                  <a:spcPts val="6263"/>
                </a:lnSpc>
              </a:pPr>
              <a:endParaRPr/>
            </a:p>
          </p:txBody>
        </p:sp>
        <p:sp>
          <p:nvSpPr>
            <p:cNvPr id="6" name="TextBox 6"/>
            <p:cNvSpPr txBox="1"/>
            <p:nvPr/>
          </p:nvSpPr>
          <p:spPr>
            <a:xfrm>
              <a:off x="0" y="-123825"/>
              <a:ext cx="13519557" cy="4605009"/>
            </a:xfrm>
            <a:prstGeom prst="rect">
              <a:avLst/>
            </a:prstGeom>
          </p:spPr>
          <p:txBody>
            <a:bodyPr lIns="0" tIns="0" rIns="0" bIns="0" rtlCol="0" anchor="t">
              <a:spAutoFit/>
            </a:bodyPr>
            <a:lstStyle/>
            <a:p>
              <a:pPr algn="ctr">
                <a:lnSpc>
                  <a:spcPts val="9310"/>
                </a:lnSpc>
              </a:pPr>
              <a:r>
                <a:rPr lang="en-US" sz="6650" b="1" i="1" spc="133">
                  <a:solidFill>
                    <a:srgbClr val="F2EAE7"/>
                  </a:solidFill>
                  <a:latin typeface="Cormorant Garamond Bold Italics"/>
                  <a:ea typeface="Cormorant Garamond Bold Italics"/>
                  <a:cs typeface="Cormorant Garamond Bold Italics"/>
                  <a:sym typeface="Cormorant Garamond Bold Italics"/>
                </a:rPr>
                <a:t>Pratik Bari</a:t>
              </a:r>
            </a:p>
            <a:p>
              <a:pPr algn="ctr">
                <a:lnSpc>
                  <a:spcPts val="9310"/>
                </a:lnSpc>
              </a:pPr>
              <a:r>
                <a:rPr lang="en-US" sz="6650" b="1" i="1" spc="133">
                  <a:solidFill>
                    <a:srgbClr val="F2EAE7"/>
                  </a:solidFill>
                  <a:latin typeface="Cormorant Garamond Bold Italics"/>
                  <a:ea typeface="Cormorant Garamond Bold Italics"/>
                  <a:cs typeface="Cormorant Garamond Bold Italics"/>
                  <a:sym typeface="Cormorant Garamond Bold Italics"/>
                </a:rPr>
                <a:t>Rajesh Thore</a:t>
              </a:r>
            </a:p>
            <a:p>
              <a:pPr algn="ctr">
                <a:lnSpc>
                  <a:spcPts val="9310"/>
                </a:lnSpc>
              </a:pPr>
              <a:r>
                <a:rPr lang="en-US" sz="6650" b="1" i="1" spc="133">
                  <a:solidFill>
                    <a:srgbClr val="F2EAE7"/>
                  </a:solidFill>
                  <a:latin typeface="Cormorant Garamond Bold Italics"/>
                  <a:ea typeface="Cormorant Garamond Bold Italics"/>
                  <a:cs typeface="Cormorant Garamond Bold Italics"/>
                  <a:sym typeface="Cormorant Garamond Bold Italics"/>
                </a:rPr>
                <a:t>Harshal Patil</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145"/>
          <a:stretch>
            <a:fillRect/>
          </a:stretch>
        </p:blipFill>
        <p:spPr>
          <a:xfrm>
            <a:off x="8090194" y="0"/>
            <a:ext cx="10197806" cy="4251007"/>
          </a:xfrm>
          <a:prstGeom prst="rect">
            <a:avLst/>
          </a:prstGeom>
        </p:spPr>
      </p:pic>
      <p:grpSp>
        <p:nvGrpSpPr>
          <p:cNvPr id="3" name="Group 3"/>
          <p:cNvGrpSpPr/>
          <p:nvPr/>
        </p:nvGrpSpPr>
        <p:grpSpPr>
          <a:xfrm>
            <a:off x="1308034" y="4826385"/>
            <a:ext cx="14338778" cy="6314550"/>
            <a:chOff x="0" y="0"/>
            <a:chExt cx="19118370" cy="8419400"/>
          </a:xfrm>
        </p:grpSpPr>
        <p:sp>
          <p:nvSpPr>
            <p:cNvPr id="4" name="TextBox 4"/>
            <p:cNvSpPr txBox="1"/>
            <p:nvPr/>
          </p:nvSpPr>
          <p:spPr>
            <a:xfrm>
              <a:off x="0" y="7723570"/>
              <a:ext cx="19118370" cy="602913"/>
            </a:xfrm>
            <a:prstGeom prst="rect">
              <a:avLst/>
            </a:prstGeom>
          </p:spPr>
          <p:txBody>
            <a:bodyPr lIns="0" tIns="0" rIns="0" bIns="0" rtlCol="0" anchor="t">
              <a:spAutoFit/>
            </a:bodyPr>
            <a:lstStyle/>
            <a:p>
              <a:pPr algn="l">
                <a:lnSpc>
                  <a:spcPts val="3803"/>
                </a:lnSpc>
              </a:pPr>
              <a:endParaRPr/>
            </a:p>
          </p:txBody>
        </p:sp>
        <p:sp>
          <p:nvSpPr>
            <p:cNvPr id="5" name="TextBox 5"/>
            <p:cNvSpPr txBox="1"/>
            <p:nvPr/>
          </p:nvSpPr>
          <p:spPr>
            <a:xfrm>
              <a:off x="0" y="-95250"/>
              <a:ext cx="19118370" cy="7309225"/>
            </a:xfrm>
            <a:prstGeom prst="rect">
              <a:avLst/>
            </a:prstGeom>
          </p:spPr>
          <p:txBody>
            <a:bodyPr lIns="0" tIns="0" rIns="0" bIns="0" rtlCol="0" anchor="t">
              <a:spAutoFit/>
            </a:bodyPr>
            <a:lstStyle/>
            <a:p>
              <a:pPr algn="l">
                <a:lnSpc>
                  <a:spcPts val="7334"/>
                </a:lnSpc>
              </a:pPr>
              <a:r>
                <a:rPr lang="en-US" sz="5238" b="1" i="1" spc="104" dirty="0">
                  <a:solidFill>
                    <a:srgbClr val="F2EAE7"/>
                  </a:solidFill>
                  <a:latin typeface="Cormorant Garamond Bold Italics"/>
                  <a:ea typeface="Cormorant Garamond Bold Italics"/>
                  <a:cs typeface="Cormorant Garamond Bold Italics"/>
                  <a:sym typeface="Cormorant Garamond Bold Italics"/>
                </a:rPr>
                <a:t>To create a Mess Management System that Track Orders, Inventory, Payments, Users, and Meal Plans. The system will automate daily operations, ensuring timely meal delivery and accurate inventory control. It will provide real-time updates on stock and payment statuses.</a:t>
              </a:r>
            </a:p>
          </p:txBody>
        </p:sp>
      </p:grpSp>
      <p:sp>
        <p:nvSpPr>
          <p:cNvPr id="6" name="TextBox 6"/>
          <p:cNvSpPr txBox="1"/>
          <p:nvPr/>
        </p:nvSpPr>
        <p:spPr>
          <a:xfrm>
            <a:off x="248265" y="907017"/>
            <a:ext cx="7861594" cy="1218486"/>
          </a:xfrm>
          <a:prstGeom prst="rect">
            <a:avLst/>
          </a:prstGeom>
        </p:spPr>
        <p:txBody>
          <a:bodyPr wrap="square" lIns="0" tIns="0" rIns="0" bIns="0" rtlCol="0" anchor="t">
            <a:spAutoFit/>
          </a:bodyPr>
          <a:lstStyle/>
          <a:p>
            <a:pPr algn="l">
              <a:lnSpc>
                <a:spcPts val="9823"/>
              </a:lnSpc>
            </a:pPr>
            <a:r>
              <a:rPr lang="en-US" sz="7556" b="1" dirty="0">
                <a:solidFill>
                  <a:srgbClr val="F2EAE7"/>
                </a:solidFill>
                <a:latin typeface="Cormorant Garamond Bold"/>
                <a:ea typeface="Cormorant Garamond Bold"/>
                <a:cs typeface="Cormorant Garamond Bold"/>
                <a:sym typeface="Cormorant Garamond Bold"/>
              </a:rPr>
              <a:t>Problem Statement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grpSp>
        <p:nvGrpSpPr>
          <p:cNvPr id="3" name="Group 3"/>
          <p:cNvGrpSpPr/>
          <p:nvPr/>
        </p:nvGrpSpPr>
        <p:grpSpPr>
          <a:xfrm>
            <a:off x="457200" y="5523901"/>
            <a:ext cx="17297400" cy="5251051"/>
            <a:chOff x="-193393" y="507202"/>
            <a:chExt cx="23063199" cy="7001401"/>
          </a:xfrm>
        </p:grpSpPr>
        <p:sp>
          <p:nvSpPr>
            <p:cNvPr id="4" name="TextBox 4"/>
            <p:cNvSpPr txBox="1"/>
            <p:nvPr/>
          </p:nvSpPr>
          <p:spPr>
            <a:xfrm>
              <a:off x="0" y="6905690"/>
              <a:ext cx="19118370" cy="602913"/>
            </a:xfrm>
            <a:prstGeom prst="rect">
              <a:avLst/>
            </a:prstGeom>
          </p:spPr>
          <p:txBody>
            <a:bodyPr lIns="0" tIns="0" rIns="0" bIns="0" rtlCol="0" anchor="t">
              <a:spAutoFit/>
            </a:bodyPr>
            <a:lstStyle/>
            <a:p>
              <a:pPr algn="l">
                <a:lnSpc>
                  <a:spcPts val="3803"/>
                </a:lnSpc>
              </a:pPr>
              <a:endParaRPr/>
            </a:p>
          </p:txBody>
        </p:sp>
        <p:sp>
          <p:nvSpPr>
            <p:cNvPr id="5" name="TextBox 5"/>
            <p:cNvSpPr txBox="1"/>
            <p:nvPr/>
          </p:nvSpPr>
          <p:spPr>
            <a:xfrm>
              <a:off x="-193393" y="507202"/>
              <a:ext cx="23063199" cy="5504754"/>
            </a:xfrm>
            <a:prstGeom prst="rect">
              <a:avLst/>
            </a:prstGeom>
          </p:spPr>
          <p:txBody>
            <a:bodyPr wrap="square" lIns="0" tIns="0" rIns="0" bIns="0" rtlCol="0" anchor="t">
              <a:spAutoFit/>
            </a:bodyPr>
            <a:lstStyle/>
            <a:p>
              <a:pPr algn="just">
                <a:lnSpc>
                  <a:spcPts val="6494"/>
                </a:lnSpc>
              </a:pPr>
              <a:r>
                <a:rPr lang="en-US" sz="4638" b="1" i="1" spc="92" dirty="0">
                  <a:solidFill>
                    <a:srgbClr val="F2EAE7"/>
                  </a:solidFill>
                  <a:latin typeface="Cormorant Garamond Bold Italics"/>
                  <a:ea typeface="Cormorant Garamond Bold Italics"/>
                  <a:cs typeface="Cormorant Garamond Bold Italics"/>
                  <a:sym typeface="Cormorant Garamond Bold Italics"/>
                </a:rPr>
                <a:t>The objective of this project is to develop an automated Mess Management System that streamlines the daily operations of order tracking, inventory management, payments, and meal plans. The system aims to improve efficiency by providing real-time updates on stock and payment statuses, ensuring timely meal delivery, and minimizing errors in inventory control.</a:t>
              </a:r>
            </a:p>
          </p:txBody>
        </p:sp>
      </p:grpSp>
      <p:sp>
        <p:nvSpPr>
          <p:cNvPr id="6" name="TextBox 6"/>
          <p:cNvSpPr txBox="1"/>
          <p:nvPr/>
        </p:nvSpPr>
        <p:spPr>
          <a:xfrm>
            <a:off x="304800" y="876300"/>
            <a:ext cx="6634508" cy="1280082"/>
          </a:xfrm>
          <a:prstGeom prst="rect">
            <a:avLst/>
          </a:prstGeom>
        </p:spPr>
        <p:txBody>
          <a:bodyPr wrap="square" lIns="0" tIns="0" rIns="0" bIns="0" rtlCol="0" anchor="t">
            <a:spAutoFit/>
          </a:bodyPr>
          <a:lstStyle/>
          <a:p>
            <a:pPr algn="l">
              <a:lnSpc>
                <a:spcPts val="10342"/>
              </a:lnSpc>
            </a:pPr>
            <a:r>
              <a:rPr lang="en-US" sz="7560" b="1" dirty="0">
                <a:solidFill>
                  <a:srgbClr val="F2EAE7"/>
                </a:solidFill>
                <a:latin typeface="Cormorant Garamond Bold"/>
                <a:ea typeface="Cormorant Garamond Bold"/>
                <a:cs typeface="Cormorant Garamond Bold"/>
                <a:sym typeface="Cormorant Garamond Bold"/>
              </a:rPr>
              <a:t>Objective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48938" y="-299962"/>
            <a:ext cx="4790122" cy="1343410"/>
          </a:xfrm>
          <a:prstGeom prst="rect">
            <a:avLst/>
          </a:prstGeom>
        </p:spPr>
        <p:txBody>
          <a:bodyPr lIns="0" tIns="0" rIns="0" bIns="0" rtlCol="0" anchor="t">
            <a:spAutoFit/>
          </a:bodyPr>
          <a:lstStyle/>
          <a:p>
            <a:pPr algn="ctr">
              <a:lnSpc>
                <a:spcPts val="11003"/>
              </a:lnSpc>
              <a:spcBef>
                <a:spcPct val="0"/>
              </a:spcBef>
            </a:pPr>
            <a:r>
              <a:rPr lang="en-US" sz="7859" dirty="0">
                <a:solidFill>
                  <a:srgbClr val="000000"/>
                </a:solidFill>
                <a:latin typeface="Cormorant Garamond Light"/>
                <a:ea typeface="Cormorant Garamond Light"/>
                <a:cs typeface="Cormorant Garamond Light"/>
                <a:sym typeface="Cormorant Garamond Light"/>
              </a:rPr>
              <a:t>ER Diagram</a:t>
            </a:r>
          </a:p>
        </p:txBody>
      </p:sp>
      <p:sp>
        <p:nvSpPr>
          <p:cNvPr id="3" name="Freeform 3"/>
          <p:cNvSpPr/>
          <p:nvPr/>
        </p:nvSpPr>
        <p:spPr>
          <a:xfrm>
            <a:off x="3540052" y="1028700"/>
            <a:ext cx="11207895" cy="9047764"/>
          </a:xfrm>
          <a:custGeom>
            <a:avLst/>
            <a:gdLst/>
            <a:ahLst/>
            <a:cxnLst/>
            <a:rect l="l" t="t" r="r" b="b"/>
            <a:pathLst>
              <a:path w="11207895" h="9047764">
                <a:moveTo>
                  <a:pt x="0" y="0"/>
                </a:moveTo>
                <a:lnTo>
                  <a:pt x="11207896" y="0"/>
                </a:lnTo>
                <a:lnTo>
                  <a:pt x="11207896" y="9047764"/>
                </a:lnTo>
                <a:lnTo>
                  <a:pt x="0" y="9047764"/>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77362"/>
        </a:solidFill>
        <a:effectLst/>
      </p:bgPr>
    </p:bg>
    <p:spTree>
      <p:nvGrpSpPr>
        <p:cNvPr id="1" name=""/>
        <p:cNvGrpSpPr/>
        <p:nvPr/>
      </p:nvGrpSpPr>
      <p:grpSpPr>
        <a:xfrm>
          <a:off x="0" y="0"/>
          <a:ext cx="0" cy="0"/>
          <a:chOff x="0" y="0"/>
          <a:chExt cx="0" cy="0"/>
        </a:xfrm>
      </p:grpSpPr>
      <p:sp>
        <p:nvSpPr>
          <p:cNvPr id="2" name="Freeform 2"/>
          <p:cNvSpPr/>
          <p:nvPr/>
        </p:nvSpPr>
        <p:spPr>
          <a:xfrm>
            <a:off x="0" y="4791494"/>
            <a:ext cx="18288000" cy="5495506"/>
          </a:xfrm>
          <a:custGeom>
            <a:avLst/>
            <a:gdLst/>
            <a:ahLst/>
            <a:cxnLst/>
            <a:rect l="l" t="t" r="r" b="b"/>
            <a:pathLst>
              <a:path w="18288000" h="5495506">
                <a:moveTo>
                  <a:pt x="0" y="0"/>
                </a:moveTo>
                <a:lnTo>
                  <a:pt x="18288000" y="0"/>
                </a:lnTo>
                <a:lnTo>
                  <a:pt x="18288000" y="5495505"/>
                </a:lnTo>
                <a:lnTo>
                  <a:pt x="0" y="5495505"/>
                </a:lnTo>
                <a:lnTo>
                  <a:pt x="0" y="0"/>
                </a:lnTo>
                <a:close/>
              </a:path>
            </a:pathLst>
          </a:custGeom>
          <a:blipFill>
            <a:blip r:embed="rId2"/>
            <a:stretch>
              <a:fillRect r="-4083"/>
            </a:stretch>
          </a:blipFill>
        </p:spPr>
      </p:sp>
      <p:sp>
        <p:nvSpPr>
          <p:cNvPr id="3" name="Freeform 3"/>
          <p:cNvSpPr/>
          <p:nvPr/>
        </p:nvSpPr>
        <p:spPr>
          <a:xfrm>
            <a:off x="8915400" y="0"/>
            <a:ext cx="9372600" cy="4791494"/>
          </a:xfrm>
          <a:custGeom>
            <a:avLst/>
            <a:gdLst/>
            <a:ahLst/>
            <a:cxnLst/>
            <a:rect l="l" t="t" r="r" b="b"/>
            <a:pathLst>
              <a:path w="9457684" h="5143500">
                <a:moveTo>
                  <a:pt x="0" y="0"/>
                </a:moveTo>
                <a:lnTo>
                  <a:pt x="9457684" y="0"/>
                </a:lnTo>
                <a:lnTo>
                  <a:pt x="9457684" y="5143500"/>
                </a:lnTo>
                <a:lnTo>
                  <a:pt x="0" y="5143500"/>
                </a:lnTo>
                <a:lnTo>
                  <a:pt x="0" y="0"/>
                </a:lnTo>
                <a:close/>
              </a:path>
            </a:pathLst>
          </a:custGeom>
          <a:blipFill>
            <a:blip r:embed="rId3"/>
            <a:stretch>
              <a:fillRect l="-5090" t="-13248" r="-5636"/>
            </a:stretch>
          </a:blipFill>
        </p:spPr>
      </p:sp>
      <p:grpSp>
        <p:nvGrpSpPr>
          <p:cNvPr id="4" name="Group 4"/>
          <p:cNvGrpSpPr/>
          <p:nvPr/>
        </p:nvGrpSpPr>
        <p:grpSpPr>
          <a:xfrm>
            <a:off x="286852" y="870073"/>
            <a:ext cx="7351614" cy="1526429"/>
            <a:chOff x="-581667" y="785453"/>
            <a:chExt cx="9802151" cy="2035239"/>
          </a:xfrm>
        </p:grpSpPr>
        <p:sp>
          <p:nvSpPr>
            <p:cNvPr id="5" name="TextBox 5"/>
            <p:cNvSpPr txBox="1"/>
            <p:nvPr/>
          </p:nvSpPr>
          <p:spPr>
            <a:xfrm>
              <a:off x="-581667" y="785453"/>
              <a:ext cx="9802151" cy="1442344"/>
            </a:xfrm>
            <a:prstGeom prst="rect">
              <a:avLst/>
            </a:prstGeom>
          </p:spPr>
          <p:txBody>
            <a:bodyPr lIns="0" tIns="0" rIns="0" bIns="0" rtlCol="0" anchor="t">
              <a:spAutoFit/>
            </a:bodyPr>
            <a:lstStyle/>
            <a:p>
              <a:pPr algn="l">
                <a:lnSpc>
                  <a:spcPts val="8263"/>
                </a:lnSpc>
              </a:pPr>
              <a:r>
                <a:rPr lang="en-US" sz="7560" b="1" dirty="0">
                  <a:solidFill>
                    <a:srgbClr val="F2EAE7"/>
                  </a:solidFill>
                  <a:latin typeface="Cormorant Garamond Bold"/>
                  <a:ea typeface="Cormorant Garamond Bold"/>
                  <a:cs typeface="Cormorant Garamond Bold"/>
                  <a:sym typeface="Cormorant Garamond Bold"/>
                </a:rPr>
                <a:t>PARENT TABLE</a:t>
              </a:r>
            </a:p>
          </p:txBody>
        </p:sp>
        <p:sp>
          <p:nvSpPr>
            <p:cNvPr id="6" name="TextBox 6"/>
            <p:cNvSpPr txBox="1"/>
            <p:nvPr/>
          </p:nvSpPr>
          <p:spPr>
            <a:xfrm>
              <a:off x="0" y="2227797"/>
              <a:ext cx="8638819" cy="592895"/>
            </a:xfrm>
            <a:prstGeom prst="rect">
              <a:avLst/>
            </a:prstGeom>
          </p:spPr>
          <p:txBody>
            <a:bodyPr lIns="0" tIns="0" rIns="0" bIns="0" rtlCol="0" anchor="t">
              <a:spAutoFit/>
            </a:bodyPr>
            <a:lstStyle/>
            <a:p>
              <a:pPr algn="l">
                <a:lnSpc>
                  <a:spcPts val="3733"/>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429147"/>
          </a:xfrm>
          <a:custGeom>
            <a:avLst/>
            <a:gdLst/>
            <a:ahLst/>
            <a:cxnLst/>
            <a:rect l="l" t="t" r="r" b="b"/>
            <a:pathLst>
              <a:path w="18288000" h="4429147">
                <a:moveTo>
                  <a:pt x="0" y="0"/>
                </a:moveTo>
                <a:lnTo>
                  <a:pt x="18288000" y="0"/>
                </a:lnTo>
                <a:lnTo>
                  <a:pt x="18288000" y="4429147"/>
                </a:lnTo>
                <a:lnTo>
                  <a:pt x="0" y="4429147"/>
                </a:lnTo>
                <a:lnTo>
                  <a:pt x="0" y="0"/>
                </a:lnTo>
                <a:close/>
              </a:path>
            </a:pathLst>
          </a:custGeom>
          <a:blipFill>
            <a:blip r:embed="rId2"/>
            <a:stretch>
              <a:fillRect t="-726" b="-9153"/>
            </a:stretch>
          </a:blipFill>
        </p:spPr>
      </p:sp>
      <p:sp>
        <p:nvSpPr>
          <p:cNvPr id="3" name="Freeform 3"/>
          <p:cNvSpPr/>
          <p:nvPr/>
        </p:nvSpPr>
        <p:spPr>
          <a:xfrm>
            <a:off x="0" y="4429147"/>
            <a:ext cx="12604689" cy="3671423"/>
          </a:xfrm>
          <a:custGeom>
            <a:avLst/>
            <a:gdLst/>
            <a:ahLst/>
            <a:cxnLst/>
            <a:rect l="l" t="t" r="r" b="b"/>
            <a:pathLst>
              <a:path w="12604689" h="3671423">
                <a:moveTo>
                  <a:pt x="0" y="0"/>
                </a:moveTo>
                <a:lnTo>
                  <a:pt x="12604689" y="0"/>
                </a:lnTo>
                <a:lnTo>
                  <a:pt x="12604689" y="3671423"/>
                </a:lnTo>
                <a:lnTo>
                  <a:pt x="0" y="3671423"/>
                </a:lnTo>
                <a:lnTo>
                  <a:pt x="0" y="0"/>
                </a:lnTo>
                <a:close/>
              </a:path>
            </a:pathLst>
          </a:custGeom>
          <a:blipFill>
            <a:blip r:embed="rId3"/>
            <a:stretch>
              <a:fillRect l="-2405" t="-17623" b="-12540"/>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0" y="4713491"/>
            <a:ext cx="18288000" cy="5573509"/>
          </a:xfrm>
          <a:custGeom>
            <a:avLst/>
            <a:gdLst/>
            <a:ahLst/>
            <a:cxnLst/>
            <a:rect l="l" t="t" r="r" b="b"/>
            <a:pathLst>
              <a:path w="18288000" h="4706468">
                <a:moveTo>
                  <a:pt x="0" y="0"/>
                </a:moveTo>
                <a:lnTo>
                  <a:pt x="18288000" y="0"/>
                </a:lnTo>
                <a:lnTo>
                  <a:pt x="18288000" y="4706468"/>
                </a:lnTo>
                <a:lnTo>
                  <a:pt x="0" y="4706468"/>
                </a:lnTo>
                <a:lnTo>
                  <a:pt x="0" y="0"/>
                </a:lnTo>
                <a:close/>
              </a:path>
            </a:pathLst>
          </a:custGeom>
          <a:blipFill>
            <a:blip r:embed="rId4"/>
            <a:stretch>
              <a:fillRect r="-8195"/>
            </a:stretch>
          </a:blipFill>
        </p:spPr>
      </p:sp>
      <p:pic>
        <p:nvPicPr>
          <p:cNvPr id="3"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7239000" y="51246"/>
            <a:ext cx="11051247" cy="4662245"/>
          </a:xfrm>
          <a:prstGeom prst="rect">
            <a:avLst/>
          </a:prstGeom>
        </p:spPr>
      </p:pic>
      <p:sp>
        <p:nvSpPr>
          <p:cNvPr id="9" name="TextBox 8">
            <a:extLst>
              <a:ext uri="{FF2B5EF4-FFF2-40B4-BE49-F238E27FC236}">
                <a16:creationId xmlns:a16="http://schemas.microsoft.com/office/drawing/2014/main" id="{7ECFEF69-7DD5-598F-8B5F-4376DC2AE281}"/>
              </a:ext>
            </a:extLst>
          </p:cNvPr>
          <p:cNvSpPr txBox="1"/>
          <p:nvPr/>
        </p:nvSpPr>
        <p:spPr>
          <a:xfrm>
            <a:off x="228600" y="800100"/>
            <a:ext cx="7162800" cy="1166345"/>
          </a:xfrm>
          <a:prstGeom prst="rect">
            <a:avLst/>
          </a:prstGeom>
          <a:noFill/>
        </p:spPr>
        <p:txBody>
          <a:bodyPr wrap="square">
            <a:spAutoFit/>
          </a:bodyPr>
          <a:lstStyle/>
          <a:p>
            <a:pPr algn="l">
              <a:lnSpc>
                <a:spcPts val="8263"/>
              </a:lnSpc>
            </a:pPr>
            <a:r>
              <a:rPr lang="en-US" sz="7560" b="1" dirty="0">
                <a:latin typeface="Cormorant Garamond Bold"/>
                <a:ea typeface="Cormorant Garamond Bold"/>
                <a:cs typeface="Cormorant Garamond Bold"/>
                <a:sym typeface="Cormorant Garamond Bold"/>
              </a:rPr>
              <a:t>MEAL PLANS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EAE7"/>
        </a:solidFill>
        <a:effectLst/>
      </p:bgPr>
    </p:bg>
    <p:spTree>
      <p:nvGrpSpPr>
        <p:cNvPr id="1" name=""/>
        <p:cNvGrpSpPr/>
        <p:nvPr/>
      </p:nvGrpSpPr>
      <p:grpSpPr>
        <a:xfrm>
          <a:off x="0" y="0"/>
          <a:ext cx="0" cy="0"/>
          <a:chOff x="0" y="0"/>
          <a:chExt cx="0" cy="0"/>
        </a:xfrm>
      </p:grpSpPr>
      <p:sp>
        <p:nvSpPr>
          <p:cNvPr id="2" name="Freeform 2"/>
          <p:cNvSpPr/>
          <p:nvPr/>
        </p:nvSpPr>
        <p:spPr>
          <a:xfrm>
            <a:off x="0" y="3162300"/>
            <a:ext cx="18288000" cy="6085669"/>
          </a:xfrm>
          <a:custGeom>
            <a:avLst/>
            <a:gdLst/>
            <a:ahLst/>
            <a:cxnLst/>
            <a:rect l="l" t="t" r="r" b="b"/>
            <a:pathLst>
              <a:path w="18288000" h="6085669">
                <a:moveTo>
                  <a:pt x="0" y="0"/>
                </a:moveTo>
                <a:lnTo>
                  <a:pt x="18288000" y="0"/>
                </a:lnTo>
                <a:lnTo>
                  <a:pt x="18288000" y="6085670"/>
                </a:lnTo>
                <a:lnTo>
                  <a:pt x="0" y="6085670"/>
                </a:lnTo>
                <a:lnTo>
                  <a:pt x="0" y="0"/>
                </a:lnTo>
                <a:close/>
              </a:path>
            </a:pathLst>
          </a:custGeom>
          <a:blipFill>
            <a:blip r:embed="rId2"/>
            <a:stretch>
              <a:fillRect r="-24750"/>
            </a:stretch>
          </a:blipFill>
        </p:spPr>
        <p:txBody>
          <a:bodyPr/>
          <a:lstStyle/>
          <a:p>
            <a:endParaRPr lang="en-IN" dirty="0"/>
          </a:p>
        </p:txBody>
      </p:sp>
      <p:sp>
        <p:nvSpPr>
          <p:cNvPr id="4" name="TextBox 3">
            <a:extLst>
              <a:ext uri="{FF2B5EF4-FFF2-40B4-BE49-F238E27FC236}">
                <a16:creationId xmlns:a16="http://schemas.microsoft.com/office/drawing/2014/main" id="{8B5BBAAD-BB7A-BD06-89B1-DEE8D939CB93}"/>
              </a:ext>
            </a:extLst>
          </p:cNvPr>
          <p:cNvSpPr txBox="1"/>
          <p:nvPr/>
        </p:nvSpPr>
        <p:spPr>
          <a:xfrm>
            <a:off x="228600" y="734231"/>
            <a:ext cx="10363200" cy="1166345"/>
          </a:xfrm>
          <a:prstGeom prst="rect">
            <a:avLst/>
          </a:prstGeom>
          <a:noFill/>
        </p:spPr>
        <p:txBody>
          <a:bodyPr wrap="square">
            <a:spAutoFit/>
          </a:bodyPr>
          <a:lstStyle/>
          <a:p>
            <a:pPr algn="l">
              <a:lnSpc>
                <a:spcPts val="8263"/>
              </a:lnSpc>
            </a:pPr>
            <a:r>
              <a:rPr lang="en-US" sz="7560" b="1" dirty="0">
                <a:latin typeface="Cormorant Garamond Bold"/>
                <a:ea typeface="Cormorant Garamond Bold"/>
                <a:cs typeface="Cormorant Garamond Bold"/>
                <a:sym typeface="Cormorant Garamond Bold"/>
              </a:rPr>
              <a:t>USER MEAL REQUESTS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347</Words>
  <Application>Microsoft Office PowerPoint</Application>
  <PresentationFormat>Custom</PresentationFormat>
  <Paragraphs>27</Paragraphs>
  <Slides>19</Slides>
  <Notes>0</Notes>
  <HiddenSlides>0</HiddenSlides>
  <MMClips>4</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Food Mess Revolution: From Kitchen to Table"</dc:title>
  <cp:lastModifiedBy>PRATIK BARI</cp:lastModifiedBy>
  <cp:revision>3</cp:revision>
  <dcterms:created xsi:type="dcterms:W3CDTF">2006-08-16T00:00:00Z</dcterms:created>
  <dcterms:modified xsi:type="dcterms:W3CDTF">2024-11-13T14:38:49Z</dcterms:modified>
  <dc:identifier>DAGQWzFI5Fk</dc:identifier>
</cp:coreProperties>
</file>